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8229600" cx="14630400"/>
  <p:notesSz cx="8229600" cy="146304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Source Sans 3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Sans3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SourceSans3-regular.fntdata"/><Relationship Id="rId16" Type="http://schemas.openxmlformats.org/officeDocument/2006/relationships/font" Target="fonts/Montserrat-boldItalic.fntdata"/><Relationship Id="rId5" Type="http://schemas.openxmlformats.org/officeDocument/2006/relationships/slide" Target="slides/slide1.xml"/><Relationship Id="rId19" Type="http://schemas.openxmlformats.org/officeDocument/2006/relationships/font" Target="fonts/SourceSans3-italic.fntdata"/><Relationship Id="rId6" Type="http://schemas.openxmlformats.org/officeDocument/2006/relationships/slide" Target="slides/slide2.xml"/><Relationship Id="rId18" Type="http://schemas.openxmlformats.org/officeDocument/2006/relationships/font" Target="fonts/SourceSans3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" name="Google Shape;5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bc92ae65b1_1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bc92ae65b1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3bc92ae65b1_1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4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4" name="Google Shape;4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0"/>
          <p:cNvSpPr/>
          <p:nvPr/>
        </p:nvSpPr>
        <p:spPr>
          <a:xfrm>
            <a:off x="6350198" y="2507575"/>
            <a:ext cx="7416403" cy="2103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ontserrat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Hybrid QAOA + Memetic Tabu Search for LABS Optimisation</a:t>
            </a:r>
            <a:endParaRPr b="0" i="0" sz="4400" u="none" cap="none" strike="noStrike"/>
          </a:p>
        </p:txBody>
      </p:sp>
      <p:sp>
        <p:nvSpPr>
          <p:cNvPr id="46" name="Google Shape;46;p10"/>
          <p:cNvSpPr/>
          <p:nvPr/>
        </p:nvSpPr>
        <p:spPr>
          <a:xfrm>
            <a:off x="6350198" y="4981575"/>
            <a:ext cx="7416403" cy="740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Source Sans 3"/>
              <a:buNone/>
            </a:pPr>
            <a:r>
              <a:rPr b="0" i="0" lang="en-US" sz="1900" u="none" cap="none" strike="noStrike">
                <a:solidFill>
                  <a:srgbClr val="3D3838"/>
                </a:solidFill>
                <a:latin typeface="Source Sans 3"/>
                <a:ea typeface="Source Sans 3"/>
                <a:cs typeface="Source Sans 3"/>
                <a:sym typeface="Source Sans 3"/>
              </a:rPr>
              <a:t>Bridging quantum and classical algorithms to solve hard combinatorial problems</a:t>
            </a:r>
            <a:endParaRPr b="0" i="0" sz="1900" u="none" cap="none" strike="noStrike"/>
          </a:p>
        </p:txBody>
      </p:sp>
      <p:sp>
        <p:nvSpPr>
          <p:cNvPr id="47" name="Google Shape;47;p10"/>
          <p:cNvSpPr/>
          <p:nvPr/>
        </p:nvSpPr>
        <p:spPr>
          <a:xfrm>
            <a:off x="11931950" y="6920600"/>
            <a:ext cx="2698500" cy="1308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734616" y="754499"/>
            <a:ext cx="1557933" cy="358616"/>
          </a:xfrm>
          <a:prstGeom prst="roundRect">
            <a:avLst>
              <a:gd fmla="val 7024" name="adj"/>
            </a:avLst>
          </a:prstGeom>
          <a:solidFill>
            <a:srgbClr val="E4E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/>
          <p:nvPr/>
        </p:nvSpPr>
        <p:spPr>
          <a:xfrm>
            <a:off x="860465" y="817364"/>
            <a:ext cx="1306235" cy="2328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846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300"/>
              <a:buFont typeface="Source Sans 3"/>
              <a:buNone/>
            </a:pPr>
            <a:r>
              <a:rPr b="0" i="0" lang="en-US" sz="1300" u="none" cap="none" strike="noStrike">
                <a:solidFill>
                  <a:srgbClr val="3D3838"/>
                </a:solidFill>
                <a:latin typeface="Source Sans 3"/>
                <a:ea typeface="Source Sans 3"/>
                <a:cs typeface="Source Sans 3"/>
                <a:sym typeface="Source Sans 3"/>
              </a:rPr>
              <a:t>PROBLEM DOMAIN</a:t>
            </a:r>
            <a:endParaRPr b="0" i="0" sz="1300" u="none" cap="none" strike="noStrike"/>
          </a:p>
        </p:txBody>
      </p:sp>
      <p:sp>
        <p:nvSpPr>
          <p:cNvPr id="55" name="Google Shape;55;p11"/>
          <p:cNvSpPr/>
          <p:nvPr/>
        </p:nvSpPr>
        <p:spPr>
          <a:xfrm>
            <a:off x="734616" y="1184434"/>
            <a:ext cx="9721572" cy="596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Montserrat"/>
              <a:buNone/>
            </a:pPr>
            <a:r>
              <a:rPr b="1" i="0" lang="en-US" sz="375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Low Autocorrelation Binary Sequences</a:t>
            </a:r>
            <a:endParaRPr b="0" i="0" sz="3750" u="none" cap="none" strike="noStrike"/>
          </a:p>
        </p:txBody>
      </p:sp>
      <p:pic>
        <p:nvPicPr>
          <p:cNvPr descr="preencoded.png"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4616" y="2249091"/>
            <a:ext cx="8375571" cy="502527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1"/>
          <p:cNvSpPr/>
          <p:nvPr/>
        </p:nvSpPr>
        <p:spPr>
          <a:xfrm>
            <a:off x="9629775" y="2748796"/>
            <a:ext cx="2385179" cy="298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Montserrat"/>
              <a:buNone/>
            </a:pPr>
            <a:r>
              <a:rPr b="1" i="0" lang="en-US" sz="185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What Are LABS?</a:t>
            </a:r>
            <a:endParaRPr b="0" i="0" sz="1850" u="none" cap="none" strike="noStrike"/>
          </a:p>
        </p:txBody>
      </p:sp>
      <p:sp>
        <p:nvSpPr>
          <p:cNvPr id="58" name="Google Shape;58;p11"/>
          <p:cNvSpPr/>
          <p:nvPr/>
        </p:nvSpPr>
        <p:spPr>
          <a:xfrm>
            <a:off x="9629775" y="3225284"/>
            <a:ext cx="4273629" cy="17473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650"/>
              <a:buFont typeface="Source Sans 3"/>
              <a:buNone/>
            </a:pPr>
            <a:r>
              <a:rPr b="0" i="0" lang="en-US" sz="1650" u="none" cap="none" strike="noStrike">
                <a:solidFill>
                  <a:srgbClr val="3D3838"/>
                </a:solidFill>
                <a:latin typeface="Source Sans 3"/>
                <a:ea typeface="Source Sans 3"/>
                <a:cs typeface="Source Sans 3"/>
                <a:sym typeface="Source Sans 3"/>
              </a:rPr>
              <a:t>Low Autocorrelation Binary Sequences are binary strings optimised to minimise their autocorrelation energy—a measure of self-similarity at different shifts. Finding optimal LABS is NP-hard, making it computationally expensive as sequence length grows.</a:t>
            </a:r>
            <a:endParaRPr b="0" i="0" sz="1650" u="none" cap="none" strike="noStrike"/>
          </a:p>
        </p:txBody>
      </p:sp>
      <p:sp>
        <p:nvSpPr>
          <p:cNvPr id="59" name="Google Shape;59;p11"/>
          <p:cNvSpPr/>
          <p:nvPr/>
        </p:nvSpPr>
        <p:spPr>
          <a:xfrm>
            <a:off x="9629775" y="5151120"/>
            <a:ext cx="4086939" cy="298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Montserrat"/>
              <a:buNone/>
            </a:pPr>
            <a:r>
              <a:rPr b="1" i="0" lang="en-US" sz="185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Why Hybrid Quantum–Classical?</a:t>
            </a:r>
            <a:endParaRPr b="0" i="0" sz="1850" u="none" cap="none" strike="noStrike"/>
          </a:p>
        </p:txBody>
      </p:sp>
      <p:sp>
        <p:nvSpPr>
          <p:cNvPr id="60" name="Google Shape;60;p11"/>
          <p:cNvSpPr/>
          <p:nvPr/>
        </p:nvSpPr>
        <p:spPr>
          <a:xfrm>
            <a:off x="9629775" y="5627608"/>
            <a:ext cx="4273629" cy="1164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650"/>
              <a:buFont typeface="Source Sans 3"/>
              <a:buNone/>
            </a:pPr>
            <a:r>
              <a:rPr b="0" i="0" lang="en-US" sz="1650" u="none" cap="none" strike="noStrike">
                <a:solidFill>
                  <a:srgbClr val="3D3838"/>
                </a:solidFill>
                <a:latin typeface="Source Sans 3"/>
                <a:ea typeface="Source Sans 3"/>
                <a:cs typeface="Source Sans 3"/>
                <a:sym typeface="Source Sans 3"/>
              </a:rPr>
              <a:t>Pure classical approaches struggle with local minima. Quantum algorithms can explore broader solution spaces, whilst classical refinement ensures practical convergence.</a:t>
            </a:r>
            <a:endParaRPr b="0" i="0" sz="1650" u="none" cap="none" strike="noStrike"/>
          </a:p>
        </p:txBody>
      </p:sp>
      <p:sp>
        <p:nvSpPr>
          <p:cNvPr id="61" name="Google Shape;61;p11"/>
          <p:cNvSpPr/>
          <p:nvPr/>
        </p:nvSpPr>
        <p:spPr>
          <a:xfrm>
            <a:off x="11931900" y="7447475"/>
            <a:ext cx="2698500" cy="83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/>
          <p:nvPr/>
        </p:nvSpPr>
        <p:spPr>
          <a:xfrm>
            <a:off x="863798" y="1396603"/>
            <a:ext cx="11418332" cy="7012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ontserrat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Original Plan: Direct LABS Hamiltonian</a:t>
            </a:r>
            <a:endParaRPr b="0" i="0" sz="4400" u="none" cap="none" strike="noStrike"/>
          </a:p>
        </p:txBody>
      </p:sp>
      <p:sp>
        <p:nvSpPr>
          <p:cNvPr id="68" name="Google Shape;68;p12"/>
          <p:cNvSpPr/>
          <p:nvPr/>
        </p:nvSpPr>
        <p:spPr>
          <a:xfrm>
            <a:off x="863798" y="2591514"/>
            <a:ext cx="246817" cy="3084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Montserrat"/>
              <a:buNone/>
            </a:pPr>
            <a:r>
              <a:rPr b="0" i="0" lang="en-US" sz="190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0" i="0" sz="1900" u="none" cap="none" strike="noStrike"/>
          </a:p>
        </p:txBody>
      </p:sp>
      <p:sp>
        <p:nvSpPr>
          <p:cNvPr id="69" name="Google Shape;69;p12"/>
          <p:cNvSpPr/>
          <p:nvPr/>
        </p:nvSpPr>
        <p:spPr>
          <a:xfrm>
            <a:off x="863798" y="2980492"/>
            <a:ext cx="6327934" cy="30480"/>
          </a:xfrm>
          <a:prstGeom prst="rect">
            <a:avLst/>
          </a:prstGeom>
          <a:solidFill>
            <a:srgbClr val="2D2E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2"/>
          <p:cNvSpPr/>
          <p:nvPr/>
        </p:nvSpPr>
        <p:spPr>
          <a:xfrm>
            <a:off x="863798" y="3164800"/>
            <a:ext cx="6017300" cy="350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200"/>
              <a:buFont typeface="Montserrat"/>
              <a:buNone/>
            </a:pPr>
            <a:r>
              <a:rPr b="1" i="0" lang="en-US" sz="220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Implement LABS Hamiltonian in CUDA-Q</a:t>
            </a:r>
            <a:endParaRPr b="0" i="0" sz="2200" u="none" cap="none" strike="noStrike"/>
          </a:p>
        </p:txBody>
      </p:sp>
      <p:sp>
        <p:nvSpPr>
          <p:cNvPr id="71" name="Google Shape;71;p12"/>
          <p:cNvSpPr/>
          <p:nvPr/>
        </p:nvSpPr>
        <p:spPr>
          <a:xfrm>
            <a:off x="863798" y="3663434"/>
            <a:ext cx="6327934" cy="740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Source Sans 3"/>
              <a:buNone/>
            </a:pPr>
            <a:r>
              <a:rPr b="0" i="0" lang="en-US" sz="1900" u="none" cap="none" strike="noStrike">
                <a:solidFill>
                  <a:srgbClr val="3D3838"/>
                </a:solidFill>
                <a:latin typeface="Source Sans 3"/>
                <a:ea typeface="Source Sans 3"/>
                <a:cs typeface="Source Sans 3"/>
                <a:sym typeface="Source Sans 3"/>
              </a:rPr>
              <a:t>Encode the autocorrelation energy function directly as a quantum Hamiltonian using Pauli operators.</a:t>
            </a:r>
            <a:endParaRPr b="0" i="0" sz="1900" u="none" cap="none" strike="noStrike"/>
          </a:p>
        </p:txBody>
      </p:sp>
      <p:sp>
        <p:nvSpPr>
          <p:cNvPr id="72" name="Google Shape;72;p12"/>
          <p:cNvSpPr/>
          <p:nvPr/>
        </p:nvSpPr>
        <p:spPr>
          <a:xfrm>
            <a:off x="7438549" y="2591514"/>
            <a:ext cx="246817" cy="3084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Montserrat"/>
              <a:buNone/>
            </a:pPr>
            <a:r>
              <a:rPr b="0" i="0" lang="en-US" sz="190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0" i="0" sz="1900" u="none" cap="none" strike="noStrike"/>
          </a:p>
        </p:txBody>
      </p:sp>
      <p:sp>
        <p:nvSpPr>
          <p:cNvPr id="73" name="Google Shape;73;p12"/>
          <p:cNvSpPr/>
          <p:nvPr/>
        </p:nvSpPr>
        <p:spPr>
          <a:xfrm>
            <a:off x="7438549" y="2980492"/>
            <a:ext cx="6328053" cy="30480"/>
          </a:xfrm>
          <a:prstGeom prst="rect">
            <a:avLst/>
          </a:prstGeom>
          <a:solidFill>
            <a:srgbClr val="2D2E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2"/>
          <p:cNvSpPr/>
          <p:nvPr/>
        </p:nvSpPr>
        <p:spPr>
          <a:xfrm>
            <a:off x="7438549" y="3164800"/>
            <a:ext cx="5105400" cy="350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200"/>
              <a:buFont typeface="Montserrat"/>
              <a:buNone/>
            </a:pPr>
            <a:r>
              <a:rPr b="1" i="0" lang="en-US" sz="220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Run QAOA to Generate Candidates</a:t>
            </a:r>
            <a:endParaRPr b="0" i="0" sz="2200" u="none" cap="none" strike="noStrike"/>
          </a:p>
        </p:txBody>
      </p:sp>
      <p:sp>
        <p:nvSpPr>
          <p:cNvPr id="75" name="Google Shape;75;p12"/>
          <p:cNvSpPr/>
          <p:nvPr/>
        </p:nvSpPr>
        <p:spPr>
          <a:xfrm>
            <a:off x="7438549" y="3663434"/>
            <a:ext cx="6328053" cy="740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Source Sans 3"/>
              <a:buNone/>
            </a:pPr>
            <a:r>
              <a:rPr b="0" i="0" lang="en-US" sz="1900" u="none" cap="none" strike="noStrike">
                <a:solidFill>
                  <a:srgbClr val="3D3838"/>
                </a:solidFill>
                <a:latin typeface="Source Sans 3"/>
                <a:ea typeface="Source Sans 3"/>
                <a:cs typeface="Source Sans 3"/>
                <a:sym typeface="Source Sans 3"/>
              </a:rPr>
              <a:t>Use the Quantum Approximate Optimisation Algorithm to sample promising bitstrings from the quantum state.</a:t>
            </a:r>
            <a:endParaRPr b="0" i="0" sz="1900" u="none" cap="none" strike="noStrike"/>
          </a:p>
        </p:txBody>
      </p:sp>
      <p:sp>
        <p:nvSpPr>
          <p:cNvPr id="76" name="Google Shape;76;p12"/>
          <p:cNvSpPr/>
          <p:nvPr/>
        </p:nvSpPr>
        <p:spPr>
          <a:xfrm>
            <a:off x="863798" y="4835604"/>
            <a:ext cx="246817" cy="3084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Montserrat"/>
              <a:buNone/>
            </a:pPr>
            <a:r>
              <a:rPr b="0" i="0" lang="en-US" sz="190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0" i="0" sz="1900" u="none" cap="none" strike="noStrike"/>
          </a:p>
        </p:txBody>
      </p:sp>
      <p:sp>
        <p:nvSpPr>
          <p:cNvPr id="77" name="Google Shape;77;p12"/>
          <p:cNvSpPr/>
          <p:nvPr/>
        </p:nvSpPr>
        <p:spPr>
          <a:xfrm>
            <a:off x="863798" y="5224582"/>
            <a:ext cx="6327934" cy="30480"/>
          </a:xfrm>
          <a:prstGeom prst="rect">
            <a:avLst/>
          </a:prstGeom>
          <a:solidFill>
            <a:srgbClr val="2D2E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2"/>
          <p:cNvSpPr/>
          <p:nvPr/>
        </p:nvSpPr>
        <p:spPr>
          <a:xfrm>
            <a:off x="863798" y="5408890"/>
            <a:ext cx="3979902" cy="350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200"/>
              <a:buFont typeface="Montserrat"/>
              <a:buNone/>
            </a:pPr>
            <a:r>
              <a:rPr b="1" i="0" lang="en-US" sz="220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Seed Memetic Tabu Search</a:t>
            </a:r>
            <a:endParaRPr b="0" i="0" sz="2200" u="none" cap="none" strike="noStrike"/>
          </a:p>
        </p:txBody>
      </p:sp>
      <p:sp>
        <p:nvSpPr>
          <p:cNvPr id="79" name="Google Shape;79;p12"/>
          <p:cNvSpPr/>
          <p:nvPr/>
        </p:nvSpPr>
        <p:spPr>
          <a:xfrm>
            <a:off x="863798" y="5907524"/>
            <a:ext cx="6327934" cy="740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Source Sans 3"/>
              <a:buNone/>
            </a:pPr>
            <a:r>
              <a:rPr b="0" i="0" lang="en-US" sz="1900" u="none" cap="none" strike="noStrike">
                <a:solidFill>
                  <a:srgbClr val="3D3838"/>
                </a:solidFill>
                <a:latin typeface="Source Sans 3"/>
                <a:ea typeface="Source Sans 3"/>
                <a:cs typeface="Source Sans 3"/>
                <a:sym typeface="Source Sans 3"/>
              </a:rPr>
              <a:t>Feed QAOA-generated candidates into MTS, a classical local search algorithm with memory structures.</a:t>
            </a:r>
            <a:endParaRPr b="0" i="0" sz="1900" u="none" cap="none" strike="noStrike"/>
          </a:p>
        </p:txBody>
      </p:sp>
      <p:sp>
        <p:nvSpPr>
          <p:cNvPr id="80" name="Google Shape;80;p12"/>
          <p:cNvSpPr/>
          <p:nvPr/>
        </p:nvSpPr>
        <p:spPr>
          <a:xfrm>
            <a:off x="7438549" y="4835604"/>
            <a:ext cx="246817" cy="3084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Montserrat"/>
              <a:buNone/>
            </a:pPr>
            <a:r>
              <a:rPr b="0" i="0" lang="en-US" sz="190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0" i="0" sz="1900" u="none" cap="none" strike="noStrike"/>
          </a:p>
        </p:txBody>
      </p:sp>
      <p:sp>
        <p:nvSpPr>
          <p:cNvPr id="81" name="Google Shape;81;p12"/>
          <p:cNvSpPr/>
          <p:nvPr/>
        </p:nvSpPr>
        <p:spPr>
          <a:xfrm>
            <a:off x="7438549" y="5224582"/>
            <a:ext cx="6328053" cy="30480"/>
          </a:xfrm>
          <a:prstGeom prst="rect">
            <a:avLst/>
          </a:prstGeom>
          <a:solidFill>
            <a:srgbClr val="2D2E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2"/>
          <p:cNvSpPr/>
          <p:nvPr/>
        </p:nvSpPr>
        <p:spPr>
          <a:xfrm>
            <a:off x="7438549" y="5408890"/>
            <a:ext cx="5202674" cy="350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200"/>
              <a:buFont typeface="Montserrat"/>
              <a:buNone/>
            </a:pPr>
            <a:r>
              <a:rPr b="1" i="0" lang="en-US" sz="220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Compare Against Random Baseline</a:t>
            </a:r>
            <a:endParaRPr b="0" i="0" sz="2200" u="none" cap="none" strike="noStrike"/>
          </a:p>
        </p:txBody>
      </p:sp>
      <p:sp>
        <p:nvSpPr>
          <p:cNvPr id="83" name="Google Shape;83;p12"/>
          <p:cNvSpPr/>
          <p:nvPr/>
        </p:nvSpPr>
        <p:spPr>
          <a:xfrm>
            <a:off x="7438549" y="5907524"/>
            <a:ext cx="6328053" cy="740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Source Sans 3"/>
              <a:buNone/>
            </a:pPr>
            <a:r>
              <a:rPr b="0" i="0" lang="en-US" sz="1900" u="none" cap="none" strike="noStrike">
                <a:solidFill>
                  <a:srgbClr val="3D3838"/>
                </a:solidFill>
                <a:latin typeface="Source Sans 3"/>
                <a:ea typeface="Source Sans 3"/>
                <a:cs typeface="Source Sans 3"/>
                <a:sym typeface="Source Sans 3"/>
              </a:rPr>
              <a:t>Benchmark QAOA-seeded MTS against randomly initialised MTS to measure improvement.</a:t>
            </a:r>
            <a:endParaRPr b="0" i="0" sz="1900" u="none" cap="none" strike="noStrike"/>
          </a:p>
        </p:txBody>
      </p:sp>
      <p:sp>
        <p:nvSpPr>
          <p:cNvPr id="84" name="Google Shape;84;p12"/>
          <p:cNvSpPr/>
          <p:nvPr/>
        </p:nvSpPr>
        <p:spPr>
          <a:xfrm>
            <a:off x="11931950" y="6920600"/>
            <a:ext cx="2698500" cy="1308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/>
          <p:nvPr/>
        </p:nvSpPr>
        <p:spPr>
          <a:xfrm>
            <a:off x="863798" y="1577697"/>
            <a:ext cx="12751118" cy="7012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ontserrat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Pivot: Simulator and Kernel Limitations</a:t>
            </a:r>
            <a:endParaRPr b="0" i="0" sz="4400" u="none" cap="none" strike="noStrike"/>
          </a:p>
        </p:txBody>
      </p:sp>
      <p:sp>
        <p:nvSpPr>
          <p:cNvPr id="91" name="Google Shape;91;p13"/>
          <p:cNvSpPr/>
          <p:nvPr/>
        </p:nvSpPr>
        <p:spPr>
          <a:xfrm>
            <a:off x="686038" y="2649141"/>
            <a:ext cx="4479965" cy="4002762"/>
          </a:xfrm>
          <a:prstGeom prst="roundRect">
            <a:avLst>
              <a:gd fmla="val 925" name="adj"/>
            </a:avLst>
          </a:prstGeom>
          <a:solidFill>
            <a:srgbClr val="2D2E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3"/>
          <p:cNvSpPr/>
          <p:nvPr/>
        </p:nvSpPr>
        <p:spPr>
          <a:xfrm>
            <a:off x="932855" y="2895957"/>
            <a:ext cx="2804874" cy="350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endParaRPr b="0" i="0" sz="2200" u="none" cap="none" strike="noStrike"/>
          </a:p>
        </p:txBody>
      </p:sp>
      <p:sp>
        <p:nvSpPr>
          <p:cNvPr id="93" name="Google Shape;93;p13"/>
          <p:cNvSpPr/>
          <p:nvPr/>
        </p:nvSpPr>
        <p:spPr>
          <a:xfrm>
            <a:off x="932855" y="3493413"/>
            <a:ext cx="3986332" cy="14806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Source Sans 3"/>
              <a:buNone/>
            </a:pPr>
            <a:r>
              <a:rPr b="0" i="0" lang="en-US" sz="1900" u="none" cap="none" strike="noStrike">
                <a:solidFill>
                  <a:srgbClr val="FFFFFF"/>
                </a:solidFill>
                <a:latin typeface="Source Sans 3"/>
                <a:ea typeface="Source Sans 3"/>
                <a:cs typeface="Source Sans 3"/>
                <a:sym typeface="Source Sans 3"/>
              </a:rPr>
              <a:t>Direct LABS Hamiltonian implementation hit simulator constraints and kernel compilation issues in CUDA-Q.</a:t>
            </a:r>
            <a:endParaRPr b="0" i="0" sz="1900" u="none" cap="none" strike="noStrike"/>
          </a:p>
        </p:txBody>
      </p:sp>
      <p:sp>
        <p:nvSpPr>
          <p:cNvPr id="94" name="Google Shape;94;p13"/>
          <p:cNvSpPr/>
          <p:nvPr/>
        </p:nvSpPr>
        <p:spPr>
          <a:xfrm>
            <a:off x="5598081" y="2895957"/>
            <a:ext cx="4429958" cy="350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ontserrat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Solution: QAOA</a:t>
            </a:r>
            <a:endParaRPr b="0" i="0" sz="2200" u="none" cap="none" strike="noStrike"/>
          </a:p>
        </p:txBody>
      </p:sp>
      <p:sp>
        <p:nvSpPr>
          <p:cNvPr id="95" name="Google Shape;95;p13"/>
          <p:cNvSpPr/>
          <p:nvPr/>
        </p:nvSpPr>
        <p:spPr>
          <a:xfrm>
            <a:off x="5598081" y="3493413"/>
            <a:ext cx="8176022" cy="1110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Source Sans 3"/>
              <a:buNone/>
            </a:pPr>
            <a:r>
              <a:rPr b="0" i="0" lang="en-US" sz="1900" u="none" cap="none" strike="noStrike">
                <a:solidFill>
                  <a:srgbClr val="3D3838"/>
                </a:solidFill>
                <a:latin typeface="Source Sans 3"/>
                <a:ea typeface="Source Sans 3"/>
                <a:cs typeface="Source Sans 3"/>
                <a:sym typeface="Source Sans 3"/>
              </a:rPr>
              <a:t>We pivoted to a QAOA formulation to generate structured samples. Whilst not perfectly aligned with LABS energy, this approach maintains the hybrid workflow and provides non-trivial initialisation.</a:t>
            </a:r>
            <a:endParaRPr b="0" i="0" sz="1900" u="none" cap="none" strike="noStrike"/>
          </a:p>
        </p:txBody>
      </p:sp>
      <p:sp>
        <p:nvSpPr>
          <p:cNvPr id="96" name="Google Shape;96;p13"/>
          <p:cNvSpPr/>
          <p:nvPr/>
        </p:nvSpPr>
        <p:spPr>
          <a:xfrm>
            <a:off x="5598081" y="4825960"/>
            <a:ext cx="8176022" cy="1480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Source Sans 3"/>
              <a:buChar char="•"/>
            </a:pPr>
            <a:r>
              <a:rPr b="0" i="0" lang="en-US" sz="1900" u="none" cap="none" strike="noStrike">
                <a:solidFill>
                  <a:srgbClr val="3D3838"/>
                </a:solidFill>
                <a:latin typeface="Source Sans 3"/>
                <a:ea typeface="Source Sans 3"/>
                <a:cs typeface="Source Sans 3"/>
                <a:sym typeface="Source Sans 3"/>
              </a:rPr>
              <a:t>Simplified Hamiltonian encoding</a:t>
            </a:r>
            <a:endParaRPr b="0" i="0" sz="1900" u="none" cap="none" strike="noStrike"/>
          </a:p>
          <a:p>
            <a:pPr indent="-342900" lvl="0" marL="3429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Source Sans 3"/>
              <a:buChar char="•"/>
            </a:pPr>
            <a:r>
              <a:rPr b="0" i="0" lang="en-US" sz="1900" u="none" cap="none" strike="noStrike">
                <a:solidFill>
                  <a:srgbClr val="3D3838"/>
                </a:solidFill>
                <a:latin typeface="Source Sans 3"/>
                <a:ea typeface="Source Sans 3"/>
                <a:cs typeface="Source Sans 3"/>
                <a:sym typeface="Source Sans 3"/>
              </a:rPr>
              <a:t>Faster circuit compilation</a:t>
            </a:r>
            <a:endParaRPr b="0" i="0" sz="1900" u="none" cap="none" strike="noStrike"/>
          </a:p>
          <a:p>
            <a:pPr indent="-342900" lvl="0" marL="3429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Source Sans 3"/>
              <a:buChar char="•"/>
            </a:pPr>
            <a:r>
              <a:rPr b="0" i="0" lang="en-US" sz="1900" u="none" cap="none" strike="noStrike">
                <a:solidFill>
                  <a:srgbClr val="3D3838"/>
                </a:solidFill>
                <a:latin typeface="Source Sans 3"/>
                <a:ea typeface="Source Sans 3"/>
                <a:cs typeface="Source Sans 3"/>
                <a:sym typeface="Source Sans 3"/>
              </a:rPr>
              <a:t>Maintained probabilistic sampling properties</a:t>
            </a:r>
            <a:endParaRPr b="0" i="0" sz="1900" u="none" cap="none" strike="noStrike"/>
          </a:p>
          <a:p>
            <a:pPr indent="-342900" lvl="0" marL="34290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Source Sans 3"/>
              <a:buChar char="•"/>
            </a:pPr>
            <a:r>
              <a:rPr b="0" i="0" lang="en-US" sz="1900" u="none" cap="none" strike="noStrike">
                <a:solidFill>
                  <a:srgbClr val="3D3838"/>
                </a:solidFill>
                <a:latin typeface="Source Sans 3"/>
                <a:ea typeface="Source Sans 3"/>
                <a:cs typeface="Source Sans 3"/>
                <a:sym typeface="Source Sans 3"/>
              </a:rPr>
              <a:t>Preserved end-to-end hybrid pipeline</a:t>
            </a:r>
            <a:endParaRPr b="0" i="0" sz="1900" u="none" cap="none" strike="noStrike"/>
          </a:p>
        </p:txBody>
      </p:sp>
      <p:sp>
        <p:nvSpPr>
          <p:cNvPr id="97" name="Google Shape;97;p13"/>
          <p:cNvSpPr/>
          <p:nvPr/>
        </p:nvSpPr>
        <p:spPr>
          <a:xfrm>
            <a:off x="11931950" y="6920600"/>
            <a:ext cx="2698500" cy="1308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/>
          <p:nvPr/>
        </p:nvSpPr>
        <p:spPr>
          <a:xfrm>
            <a:off x="858322" y="674370"/>
            <a:ext cx="8332589" cy="696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Montserrat"/>
              <a:buNone/>
            </a:pPr>
            <a:r>
              <a:rPr b="1" i="0" lang="en-US" sz="435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Hybrid Architecture Pipeline</a:t>
            </a:r>
            <a:endParaRPr b="0" i="0" sz="4350" u="none" cap="none" strike="noStrike"/>
          </a:p>
        </p:txBody>
      </p:sp>
      <p:pic>
        <p:nvPicPr>
          <p:cNvPr descr="preencoded.png" id="104" name="Google Shape;10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133" y="1858208"/>
            <a:ext cx="12500134" cy="46905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5" name="Google Shape;10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40349" y="3052985"/>
            <a:ext cx="645678" cy="645678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/>
          <p:nvPr/>
        </p:nvSpPr>
        <p:spPr>
          <a:xfrm>
            <a:off x="11165092" y="5261605"/>
            <a:ext cx="1885378" cy="660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200"/>
              <a:buFont typeface="Montserrat"/>
              <a:buNone/>
            </a:pPr>
            <a:r>
              <a:rPr b="1" i="0" lang="en-US" sz="120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Memetic Tabu Search</a:t>
            </a:r>
            <a:endParaRPr b="0" i="0" sz="1200" u="none" cap="none" strike="noStrike"/>
          </a:p>
        </p:txBody>
      </p:sp>
      <p:pic>
        <p:nvPicPr>
          <p:cNvPr descr="preencoded.png" id="107" name="Google Shape;107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76564" y="3054195"/>
            <a:ext cx="645678" cy="6456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4"/>
          <p:cNvSpPr/>
          <p:nvPr/>
        </p:nvSpPr>
        <p:spPr>
          <a:xfrm>
            <a:off x="8788998" y="5426657"/>
            <a:ext cx="1885378" cy="3301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200"/>
              <a:buFont typeface="Montserrat"/>
              <a:buNone/>
            </a:pPr>
            <a:r>
              <a:rPr b="1" i="0" lang="en-US" sz="120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±1 Mapping</a:t>
            </a:r>
            <a:endParaRPr b="0" i="0" sz="1200" u="none" cap="none" strike="noStrike"/>
          </a:p>
        </p:txBody>
      </p:sp>
      <p:pic>
        <p:nvPicPr>
          <p:cNvPr descr="preencoded.png" id="109" name="Google Shape;109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13384" y="3054195"/>
            <a:ext cx="645678" cy="645678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4"/>
          <p:cNvSpPr/>
          <p:nvPr/>
        </p:nvSpPr>
        <p:spPr>
          <a:xfrm>
            <a:off x="6425818" y="5261605"/>
            <a:ext cx="1885379" cy="660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200"/>
              <a:buFont typeface="Montserrat"/>
              <a:buNone/>
            </a:pPr>
            <a:r>
              <a:rPr b="1" i="0" lang="en-US" sz="120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Bitstring Conversion</a:t>
            </a:r>
            <a:endParaRPr b="0" i="0" sz="1200" u="none" cap="none" strike="noStrike"/>
          </a:p>
        </p:txBody>
      </p:sp>
      <p:pic>
        <p:nvPicPr>
          <p:cNvPr descr="preencoded.png" id="111" name="Google Shape;111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50205" y="3054195"/>
            <a:ext cx="645678" cy="645678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4062638" y="5261605"/>
            <a:ext cx="1885378" cy="660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200"/>
              <a:buFont typeface="Montserrat"/>
              <a:buNone/>
            </a:pPr>
            <a:r>
              <a:rPr b="1" i="0" lang="en-US" sz="120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Measurement Samples</a:t>
            </a:r>
            <a:endParaRPr b="0" i="0" sz="1200" u="none" cap="none" strike="noStrike"/>
          </a:p>
        </p:txBody>
      </p:sp>
      <p:pic>
        <p:nvPicPr>
          <p:cNvPr descr="preencoded.png" id="113" name="Google Shape;113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74111" y="3054195"/>
            <a:ext cx="645678" cy="645678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1647804" y="5426657"/>
            <a:ext cx="1885379" cy="3301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200"/>
              <a:buFont typeface="Montserrat"/>
              <a:buNone/>
            </a:pPr>
            <a:r>
              <a:rPr b="1" i="0" lang="en-US" sz="120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QAOA Circuit</a:t>
            </a:r>
            <a:endParaRPr b="0" i="0" sz="1200" u="none" cap="none" strike="noStrike"/>
          </a:p>
        </p:txBody>
      </p:sp>
      <p:sp>
        <p:nvSpPr>
          <p:cNvPr id="115" name="Google Shape;115;p14"/>
          <p:cNvSpPr/>
          <p:nvPr/>
        </p:nvSpPr>
        <p:spPr>
          <a:xfrm>
            <a:off x="858322" y="6822877"/>
            <a:ext cx="12913757" cy="7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Source Sans 3"/>
              <a:buNone/>
            </a:pPr>
            <a:r>
              <a:rPr b="0" i="0" lang="en-US" sz="1900" u="none" cap="none" strike="noStrike">
                <a:solidFill>
                  <a:srgbClr val="3D3838"/>
                </a:solidFill>
                <a:latin typeface="Source Sans 3"/>
                <a:ea typeface="Source Sans 3"/>
                <a:cs typeface="Source Sans 3"/>
                <a:sym typeface="Source Sans 3"/>
              </a:rPr>
              <a:t>The pipeline begins with QAOA sampling, converts bitstrings to ±1 sequences, then refines them using MTS to minimise autocorrelation energy. This workflow leverages quantum exploration and classical exploitation.</a:t>
            </a:r>
            <a:endParaRPr b="0" i="0" sz="1900" u="none" cap="none" strike="noStrike"/>
          </a:p>
        </p:txBody>
      </p:sp>
      <p:sp>
        <p:nvSpPr>
          <p:cNvPr id="116" name="Google Shape;116;p14"/>
          <p:cNvSpPr/>
          <p:nvPr/>
        </p:nvSpPr>
        <p:spPr>
          <a:xfrm>
            <a:off x="11931950" y="7346600"/>
            <a:ext cx="2698500" cy="88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/>
          <p:nvPr/>
        </p:nvSpPr>
        <p:spPr>
          <a:xfrm>
            <a:off x="863798" y="1125022"/>
            <a:ext cx="1961793" cy="444103"/>
          </a:xfrm>
          <a:prstGeom prst="roundRect">
            <a:avLst>
              <a:gd fmla="val 6670" name="adj"/>
            </a:avLst>
          </a:prstGeom>
          <a:solidFill>
            <a:srgbClr val="E4E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5"/>
          <p:cNvSpPr/>
          <p:nvPr/>
        </p:nvSpPr>
        <p:spPr>
          <a:xfrm>
            <a:off x="1011793" y="1198959"/>
            <a:ext cx="1665803" cy="296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8387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550"/>
              <a:buFont typeface="Source Sans 3"/>
              <a:buNone/>
            </a:pPr>
            <a:r>
              <a:rPr b="0" i="0" lang="en-US" sz="1550" u="none" cap="none" strike="noStrike">
                <a:solidFill>
                  <a:srgbClr val="3D3838"/>
                </a:solidFill>
                <a:latin typeface="Source Sans 3"/>
                <a:ea typeface="Source Sans 3"/>
                <a:cs typeface="Source Sans 3"/>
                <a:sym typeface="Source Sans 3"/>
              </a:rPr>
              <a:t>TECHNICAL DETAILS</a:t>
            </a:r>
            <a:endParaRPr b="0" i="0" sz="1550" u="none" cap="none" strike="noStrike"/>
          </a:p>
        </p:txBody>
      </p:sp>
      <p:sp>
        <p:nvSpPr>
          <p:cNvPr id="124" name="Google Shape;124;p15"/>
          <p:cNvSpPr/>
          <p:nvPr/>
        </p:nvSpPr>
        <p:spPr>
          <a:xfrm>
            <a:off x="863798" y="1667828"/>
            <a:ext cx="8317111" cy="7012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ontserrat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QAOA and MTS Relationship</a:t>
            </a:r>
            <a:endParaRPr b="0" i="0" sz="4400" u="none" cap="none" strike="noStrike"/>
          </a:p>
        </p:txBody>
      </p:sp>
      <p:sp>
        <p:nvSpPr>
          <p:cNvPr id="125" name="Google Shape;125;p15"/>
          <p:cNvSpPr/>
          <p:nvPr/>
        </p:nvSpPr>
        <p:spPr>
          <a:xfrm>
            <a:off x="863798" y="2739271"/>
            <a:ext cx="4136350" cy="4365188"/>
          </a:xfrm>
          <a:prstGeom prst="roundRect">
            <a:avLst>
              <a:gd fmla="val 3537" name="adj"/>
            </a:avLst>
          </a:prstGeom>
          <a:solidFill>
            <a:srgbClr val="FFFFFF"/>
          </a:solidFill>
          <a:ln cap="flat" cmpd="sng" w="30475">
            <a:solidFill>
              <a:srgbClr val="D8D4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5"/>
          <p:cNvSpPr/>
          <p:nvPr/>
        </p:nvSpPr>
        <p:spPr>
          <a:xfrm>
            <a:off x="833318" y="2739271"/>
            <a:ext cx="121920" cy="4365188"/>
          </a:xfrm>
          <a:prstGeom prst="roundRect">
            <a:avLst>
              <a:gd fmla="val 30368" name="adj"/>
            </a:avLst>
          </a:prstGeom>
          <a:solidFill>
            <a:srgbClr val="2D2E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5"/>
          <p:cNvSpPr/>
          <p:nvPr/>
        </p:nvSpPr>
        <p:spPr>
          <a:xfrm>
            <a:off x="1232535" y="3016568"/>
            <a:ext cx="3490317" cy="7012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200"/>
              <a:buFont typeface="Montserrat"/>
              <a:buNone/>
            </a:pPr>
            <a:r>
              <a:rPr b="1" i="0" lang="en-US" sz="220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QAOA as Probabilistic Sampler</a:t>
            </a:r>
            <a:endParaRPr b="0" i="0" sz="2200" u="none" cap="none" strike="noStrike"/>
          </a:p>
        </p:txBody>
      </p:sp>
      <p:sp>
        <p:nvSpPr>
          <p:cNvPr id="128" name="Google Shape;128;p15"/>
          <p:cNvSpPr/>
          <p:nvPr/>
        </p:nvSpPr>
        <p:spPr>
          <a:xfrm>
            <a:off x="1232535" y="3865840"/>
            <a:ext cx="3490317" cy="2961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Source Sans 3"/>
              <a:buNone/>
            </a:pPr>
            <a:r>
              <a:rPr b="0" i="0" lang="en-US" sz="1800" u="none" cap="none" strike="noStrike">
                <a:solidFill>
                  <a:srgbClr val="3D3838"/>
                </a:solidFill>
                <a:latin typeface="Source Sans 3"/>
                <a:ea typeface="Source Sans 3"/>
                <a:cs typeface="Source Sans 3"/>
                <a:sym typeface="Source Sans 3"/>
              </a:rPr>
              <a:t>QAOA encodes the cost function into a quantum circuit using alternating mixer and cost layers. Measurement yields bitstrings with probabilities biased towards low-energy configurations, providing diverse initialisation points.</a:t>
            </a:r>
            <a:endParaRPr b="0" i="0" sz="1800" u="none" cap="none" strike="noStrike"/>
          </a:p>
        </p:txBody>
      </p:sp>
      <p:sp>
        <p:nvSpPr>
          <p:cNvPr id="129" name="Google Shape;129;p15"/>
          <p:cNvSpPr/>
          <p:nvPr/>
        </p:nvSpPr>
        <p:spPr>
          <a:xfrm>
            <a:off x="5246965" y="2739271"/>
            <a:ext cx="4136350" cy="4365188"/>
          </a:xfrm>
          <a:prstGeom prst="roundRect">
            <a:avLst>
              <a:gd fmla="val 3537" name="adj"/>
            </a:avLst>
          </a:prstGeom>
          <a:solidFill>
            <a:srgbClr val="FFFFFF"/>
          </a:solidFill>
          <a:ln cap="flat" cmpd="sng" w="30475">
            <a:solidFill>
              <a:srgbClr val="D8D4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5"/>
          <p:cNvSpPr/>
          <p:nvPr/>
        </p:nvSpPr>
        <p:spPr>
          <a:xfrm>
            <a:off x="5216485" y="2739271"/>
            <a:ext cx="121920" cy="4365188"/>
          </a:xfrm>
          <a:prstGeom prst="roundRect">
            <a:avLst>
              <a:gd fmla="val 30368" name="adj"/>
            </a:avLst>
          </a:prstGeom>
          <a:solidFill>
            <a:srgbClr val="2D2E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5"/>
          <p:cNvSpPr/>
          <p:nvPr/>
        </p:nvSpPr>
        <p:spPr>
          <a:xfrm>
            <a:off x="5615702" y="3016568"/>
            <a:ext cx="3490317" cy="7012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200"/>
              <a:buFont typeface="Montserrat"/>
              <a:buNone/>
            </a:pPr>
            <a:r>
              <a:rPr b="1" i="0" lang="en-US" sz="220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MTS as Classical Refinement</a:t>
            </a:r>
            <a:endParaRPr b="0" i="0" sz="2200" u="none" cap="none" strike="noStrike"/>
          </a:p>
        </p:txBody>
      </p:sp>
      <p:sp>
        <p:nvSpPr>
          <p:cNvPr id="132" name="Google Shape;132;p15"/>
          <p:cNvSpPr/>
          <p:nvPr/>
        </p:nvSpPr>
        <p:spPr>
          <a:xfrm>
            <a:off x="5615702" y="3865840"/>
            <a:ext cx="3490317" cy="2961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Source Sans 3"/>
              <a:buNone/>
            </a:pPr>
            <a:r>
              <a:rPr b="0" i="0" lang="en-US" sz="1800" u="none" cap="none" strike="noStrike">
                <a:solidFill>
                  <a:srgbClr val="3D3838"/>
                </a:solidFill>
                <a:latin typeface="Source Sans 3"/>
                <a:ea typeface="Source Sans 3"/>
                <a:cs typeface="Source Sans 3"/>
                <a:sym typeface="Source Sans 3"/>
              </a:rPr>
              <a:t>Memetic Tabu Search combines local search with population-based evolution and tabu memory. It efficiently escapes local minima and converges to high-quality solutions when seeded with structured candidates.</a:t>
            </a:r>
            <a:endParaRPr b="0" i="0" sz="1800" u="none" cap="none" strike="noStrike"/>
          </a:p>
        </p:txBody>
      </p:sp>
      <p:sp>
        <p:nvSpPr>
          <p:cNvPr id="133" name="Google Shape;133;p15"/>
          <p:cNvSpPr/>
          <p:nvPr/>
        </p:nvSpPr>
        <p:spPr>
          <a:xfrm>
            <a:off x="9630132" y="2739271"/>
            <a:ext cx="4136350" cy="4365188"/>
          </a:xfrm>
          <a:prstGeom prst="roundRect">
            <a:avLst>
              <a:gd fmla="val 3537" name="adj"/>
            </a:avLst>
          </a:prstGeom>
          <a:solidFill>
            <a:srgbClr val="FFFFFF"/>
          </a:solidFill>
          <a:ln cap="flat" cmpd="sng" w="30475">
            <a:solidFill>
              <a:srgbClr val="D8D4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5"/>
          <p:cNvSpPr/>
          <p:nvPr/>
        </p:nvSpPr>
        <p:spPr>
          <a:xfrm>
            <a:off x="9599652" y="2739271"/>
            <a:ext cx="121920" cy="4365188"/>
          </a:xfrm>
          <a:prstGeom prst="roundRect">
            <a:avLst>
              <a:gd fmla="val 30368" name="adj"/>
            </a:avLst>
          </a:prstGeom>
          <a:solidFill>
            <a:srgbClr val="2D2E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5"/>
          <p:cNvSpPr/>
          <p:nvPr/>
        </p:nvSpPr>
        <p:spPr>
          <a:xfrm>
            <a:off x="9998869" y="3016568"/>
            <a:ext cx="3490317" cy="7012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200"/>
              <a:buFont typeface="Montserrat"/>
              <a:buNone/>
            </a:pPr>
            <a:r>
              <a:rPr b="1" i="0" lang="en-US" sz="220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Cost Unitaries: RZZ, RYZZZ, RZZZY</a:t>
            </a:r>
            <a:endParaRPr b="0" i="0" sz="2200" u="none" cap="none" strike="noStrike"/>
          </a:p>
        </p:txBody>
      </p:sp>
      <p:sp>
        <p:nvSpPr>
          <p:cNvPr id="136" name="Google Shape;136;p15"/>
          <p:cNvSpPr/>
          <p:nvPr/>
        </p:nvSpPr>
        <p:spPr>
          <a:xfrm>
            <a:off x="9998869" y="3865840"/>
            <a:ext cx="3490317" cy="2961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Source Sans 3"/>
              <a:buNone/>
            </a:pPr>
            <a:r>
              <a:rPr b="0" i="0" lang="en-US" sz="1700" u="none" cap="none" strike="noStrike">
                <a:solidFill>
                  <a:srgbClr val="3D3838"/>
                </a:solidFill>
                <a:latin typeface="Source Sans 3"/>
                <a:ea typeface="Source Sans 3"/>
                <a:cs typeface="Source Sans 3"/>
                <a:sym typeface="Source Sans 3"/>
              </a:rPr>
              <a:t>QAOA cost layers implement Pauli-string interactions using multi-qubit rotation gates. These encode pairwise or higher-order correlations, creating entanglement that biases measurement outcomes towards favourable bitstring structures.</a:t>
            </a:r>
            <a:endParaRPr b="0" i="0" sz="1700" u="none" cap="none" strike="noStrike"/>
          </a:p>
        </p:txBody>
      </p:sp>
      <p:sp>
        <p:nvSpPr>
          <p:cNvPr id="137" name="Google Shape;137;p15"/>
          <p:cNvSpPr/>
          <p:nvPr/>
        </p:nvSpPr>
        <p:spPr>
          <a:xfrm>
            <a:off x="11931950" y="7346600"/>
            <a:ext cx="2698500" cy="88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/>
          <p:nvPr/>
        </p:nvSpPr>
        <p:spPr>
          <a:xfrm>
            <a:off x="11931950" y="7346600"/>
            <a:ext cx="2698500" cy="88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6"/>
          <p:cNvSpPr txBox="1"/>
          <p:nvPr/>
        </p:nvSpPr>
        <p:spPr>
          <a:xfrm>
            <a:off x="468600" y="317575"/>
            <a:ext cx="13477200" cy="16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latin typeface="Times New Roman"/>
                <a:ea typeface="Times New Roman"/>
                <a:cs typeface="Times New Roman"/>
                <a:sym typeface="Times New Roman"/>
              </a:rPr>
              <a:t>Our results :</a:t>
            </a:r>
            <a:endParaRPr b="1" sz="5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Times New Roman"/>
                <a:ea typeface="Times New Roman"/>
                <a:cs typeface="Times New Roman"/>
                <a:sym typeface="Times New Roman"/>
              </a:rPr>
              <a:t>We are showing graph that we </a:t>
            </a:r>
            <a:r>
              <a:rPr lang="en-US" sz="2900">
                <a:latin typeface="Times New Roman"/>
                <a:ea typeface="Times New Roman"/>
                <a:cs typeface="Times New Roman"/>
                <a:sym typeface="Times New Roman"/>
              </a:rPr>
              <a:t>generated</a:t>
            </a:r>
            <a:r>
              <a:rPr lang="en-US" sz="2900">
                <a:latin typeface="Times New Roman"/>
                <a:ea typeface="Times New Roman"/>
                <a:cs typeface="Times New Roman"/>
                <a:sym typeface="Times New Roman"/>
              </a:rPr>
              <a:t> .</a:t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5" name="Google Shape;145;p16" title="WhatsApp Image 2026-02-01 at 8.00.22 PM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600" y="2273300"/>
            <a:ext cx="11502597" cy="571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/>
          <p:nvPr/>
        </p:nvSpPr>
        <p:spPr>
          <a:xfrm>
            <a:off x="952262" y="1543645"/>
            <a:ext cx="8661083" cy="5763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Montserrat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Retrospective: Technical Takeaways</a:t>
            </a:r>
            <a:endParaRPr b="0" i="0" sz="3600" u="none" cap="none" strike="noStrike"/>
          </a:p>
        </p:txBody>
      </p:sp>
      <p:sp>
        <p:nvSpPr>
          <p:cNvPr id="152" name="Google Shape;152;p17"/>
          <p:cNvSpPr/>
          <p:nvPr/>
        </p:nvSpPr>
        <p:spPr>
          <a:xfrm>
            <a:off x="952262" y="2453402"/>
            <a:ext cx="3056334" cy="3022044"/>
          </a:xfrm>
          <a:prstGeom prst="roundRect">
            <a:avLst>
              <a:gd fmla="val 100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7"/>
          <p:cNvSpPr/>
          <p:nvPr/>
        </p:nvSpPr>
        <p:spPr>
          <a:xfrm>
            <a:off x="1155025" y="2656165"/>
            <a:ext cx="2650808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800"/>
              <a:buFont typeface="Montserrat"/>
              <a:buNone/>
            </a:pPr>
            <a:r>
              <a:rPr b="1" i="0" lang="en-US" sz="150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Hamiltonian Flexibility:Team me</a:t>
            </a:r>
            <a:r>
              <a:rPr b="1" lang="en-US" sz="1500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mber 1</a:t>
            </a:r>
            <a:endParaRPr b="0" i="0" sz="1500" u="none" cap="none" strike="noStrike"/>
          </a:p>
        </p:txBody>
      </p:sp>
      <p:sp>
        <p:nvSpPr>
          <p:cNvPr id="154" name="Google Shape;154;p17"/>
          <p:cNvSpPr/>
          <p:nvPr/>
        </p:nvSpPr>
        <p:spPr>
          <a:xfrm>
            <a:off x="1155025" y="3332440"/>
            <a:ext cx="2650808" cy="1663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8709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550"/>
              <a:buFont typeface="Source Sans 3"/>
              <a:buNone/>
            </a:pPr>
            <a:r>
              <a:rPr b="0" i="0" lang="en-US" sz="1550" u="none" cap="none" strike="noStrike">
                <a:solidFill>
                  <a:srgbClr val="3D3838"/>
                </a:solidFill>
                <a:latin typeface="Source Sans 3"/>
                <a:ea typeface="Source Sans 3"/>
                <a:cs typeface="Source Sans 3"/>
                <a:sym typeface="Source Sans 3"/>
              </a:rPr>
              <a:t>QAOA does not require perfect Hamiltonian modelling to provide value. Approximate or proxy cost functions can still yield useful structured samples for classical refinement.</a:t>
            </a:r>
            <a:endParaRPr b="0" i="0" sz="1550" u="none" cap="none" strike="noStrike"/>
          </a:p>
        </p:txBody>
      </p:sp>
      <p:sp>
        <p:nvSpPr>
          <p:cNvPr id="155" name="Google Shape;155;p17"/>
          <p:cNvSpPr/>
          <p:nvPr/>
        </p:nvSpPr>
        <p:spPr>
          <a:xfrm>
            <a:off x="5282759" y="2489115"/>
            <a:ext cx="3056400" cy="3021900"/>
          </a:xfrm>
          <a:prstGeom prst="roundRect">
            <a:avLst>
              <a:gd fmla="val 100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7"/>
          <p:cNvSpPr/>
          <p:nvPr/>
        </p:nvSpPr>
        <p:spPr>
          <a:xfrm>
            <a:off x="5485522" y="2691878"/>
            <a:ext cx="26508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800"/>
              <a:buFont typeface="Montserrat"/>
              <a:buNone/>
            </a:pPr>
            <a:r>
              <a:rPr b="1" i="0" lang="en-US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Initialisation Over Complexity:T</a:t>
            </a:r>
            <a:r>
              <a:rPr b="1" lang="en-US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eam Member 2</a:t>
            </a:r>
            <a:endParaRPr b="0" i="0" u="none" cap="none" strike="noStrike"/>
          </a:p>
        </p:txBody>
      </p:sp>
      <p:sp>
        <p:nvSpPr>
          <p:cNvPr id="157" name="Google Shape;157;p17"/>
          <p:cNvSpPr/>
          <p:nvPr/>
        </p:nvSpPr>
        <p:spPr>
          <a:xfrm>
            <a:off x="5485522" y="3368153"/>
            <a:ext cx="2650800" cy="19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8709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550"/>
              <a:buFont typeface="Source Sans 3"/>
              <a:buNone/>
            </a:pPr>
            <a:r>
              <a:rPr b="0" i="0" lang="en-US" sz="1450" u="none" cap="none" strike="noStrike">
                <a:solidFill>
                  <a:srgbClr val="3D3838"/>
                </a:solidFill>
                <a:latin typeface="Source Sans 3"/>
                <a:ea typeface="Source Sans 3"/>
                <a:cs typeface="Source Sans 3"/>
                <a:sym typeface="Source Sans 3"/>
              </a:rPr>
              <a:t>High-quality initialisation consistently outperforms sophisticated optimisers started from random states. Quantum sampling provides this edge without needing optimal quantum solutions.</a:t>
            </a:r>
            <a:endParaRPr b="0" i="0" sz="1450" u="none" cap="none" strike="noStrike"/>
          </a:p>
        </p:txBody>
      </p:sp>
      <p:sp>
        <p:nvSpPr>
          <p:cNvPr id="158" name="Google Shape;158;p17"/>
          <p:cNvSpPr/>
          <p:nvPr/>
        </p:nvSpPr>
        <p:spPr>
          <a:xfrm>
            <a:off x="9355375" y="2380477"/>
            <a:ext cx="3056400" cy="3021900"/>
          </a:xfrm>
          <a:prstGeom prst="roundRect">
            <a:avLst>
              <a:gd fmla="val 100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7"/>
          <p:cNvSpPr/>
          <p:nvPr/>
        </p:nvSpPr>
        <p:spPr>
          <a:xfrm>
            <a:off x="9558101" y="2586890"/>
            <a:ext cx="26508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800"/>
              <a:buFont typeface="Montserrat"/>
              <a:buNone/>
            </a:pPr>
            <a:r>
              <a:rPr b="1" lang="en-US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Things are not so messed up</a:t>
            </a:r>
            <a:r>
              <a:rPr b="1" i="0" lang="en-US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 : T</a:t>
            </a:r>
            <a:r>
              <a:rPr b="1" lang="en-US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eam Member 3</a:t>
            </a:r>
            <a:endParaRPr b="0" i="0" u="none" cap="none" strike="noStrike"/>
          </a:p>
        </p:txBody>
      </p:sp>
      <p:sp>
        <p:nvSpPr>
          <p:cNvPr id="160" name="Google Shape;160;p17"/>
          <p:cNvSpPr/>
          <p:nvPr/>
        </p:nvSpPr>
        <p:spPr>
          <a:xfrm>
            <a:off x="9613338" y="3442965"/>
            <a:ext cx="2650800" cy="19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8709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550"/>
              <a:buFont typeface="Source Sans 3"/>
              <a:buNone/>
            </a:pPr>
            <a:r>
              <a:rPr lang="en-US" sz="1550">
                <a:solidFill>
                  <a:srgbClr val="3D3838"/>
                </a:solidFill>
                <a:latin typeface="Source Sans 3"/>
                <a:ea typeface="Source Sans 3"/>
                <a:cs typeface="Source Sans 3"/>
                <a:sym typeface="Source Sans 3"/>
              </a:rPr>
              <a:t>I learned that quantum algorithms are very much faster that classical . Optimization algorithms are way more good and faster.</a:t>
            </a:r>
            <a:endParaRPr b="0" i="0" sz="1550" u="none" cap="none" strike="noStrike"/>
          </a:p>
        </p:txBody>
      </p:sp>
      <p:sp>
        <p:nvSpPr>
          <p:cNvPr id="161" name="Google Shape;161;p17"/>
          <p:cNvSpPr/>
          <p:nvPr/>
        </p:nvSpPr>
        <p:spPr>
          <a:xfrm>
            <a:off x="10824329" y="2656165"/>
            <a:ext cx="2650927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800"/>
              <a:buFont typeface="Montserrat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162" name="Google Shape;162;p17"/>
          <p:cNvSpPr/>
          <p:nvPr/>
        </p:nvSpPr>
        <p:spPr>
          <a:xfrm>
            <a:off x="10824329" y="3332440"/>
            <a:ext cx="2650927" cy="19402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8709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550"/>
              <a:buFont typeface="Source Sans 3"/>
              <a:buNone/>
            </a:pPr>
            <a:r>
              <a:t/>
            </a:r>
            <a:endParaRPr b="0" i="0" sz="1550" u="none" cap="none" strike="noStrike"/>
          </a:p>
        </p:txBody>
      </p:sp>
      <p:sp>
        <p:nvSpPr>
          <p:cNvPr id="163" name="Google Shape;163;p17"/>
          <p:cNvSpPr/>
          <p:nvPr/>
        </p:nvSpPr>
        <p:spPr>
          <a:xfrm>
            <a:off x="952262" y="5662970"/>
            <a:ext cx="12725757" cy="1022985"/>
          </a:xfrm>
          <a:prstGeom prst="roundRect">
            <a:avLst>
              <a:gd fmla="val 2975" name="adj"/>
            </a:avLst>
          </a:prstGeom>
          <a:solidFill>
            <a:srgbClr val="D6D7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64" name="Google Shape;16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025" y="5936933"/>
            <a:ext cx="253484" cy="202763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7"/>
          <p:cNvSpPr/>
          <p:nvPr/>
        </p:nvSpPr>
        <p:spPr>
          <a:xfrm>
            <a:off x="1611273" y="5880259"/>
            <a:ext cx="11863983" cy="554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87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Source Sans 3"/>
              <a:buNone/>
            </a:pPr>
            <a:r>
              <a:rPr b="1" i="0" lang="en-US" sz="155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Conclusion:</a:t>
            </a:r>
            <a:r>
              <a:rPr b="0" i="0" lang="en-US" sz="155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QAOA-seeded MTS achieved lower LABS energy and faster convergence than random initialisation, demonstrating that hybrid approaches outperform purely classical baselines. Future work includes deeper QAOA circuits and hardware execution.</a:t>
            </a:r>
            <a:endParaRPr b="0" i="0" sz="1550" u="none" cap="none" strike="noStrike"/>
          </a:p>
        </p:txBody>
      </p:sp>
      <p:sp>
        <p:nvSpPr>
          <p:cNvPr id="166" name="Google Shape;166;p17"/>
          <p:cNvSpPr/>
          <p:nvPr/>
        </p:nvSpPr>
        <p:spPr>
          <a:xfrm>
            <a:off x="11931900" y="7230400"/>
            <a:ext cx="2698500" cy="88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